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3" r:id="rId1"/>
  </p:sldMasterIdLst>
  <p:sldIdLst>
    <p:sldId id="256" r:id="rId2"/>
    <p:sldId id="260" r:id="rId3"/>
    <p:sldId id="265" r:id="rId4"/>
    <p:sldId id="267" r:id="rId5"/>
    <p:sldId id="266" r:id="rId6"/>
    <p:sldId id="269" r:id="rId7"/>
    <p:sldId id="268" r:id="rId8"/>
    <p:sldId id="261" r:id="rId9"/>
    <p:sldId id="275" r:id="rId10"/>
    <p:sldId id="263" r:id="rId11"/>
    <p:sldId id="270" r:id="rId12"/>
    <p:sldId id="262" r:id="rId13"/>
    <p:sldId id="274" r:id="rId14"/>
    <p:sldId id="272" r:id="rId15"/>
    <p:sldId id="273" r:id="rId16"/>
    <p:sldId id="276" r:id="rId17"/>
    <p:sldId id="25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2E58"/>
    <a:srgbClr val="6D809C"/>
    <a:srgbClr val="2B1ED9"/>
    <a:srgbClr val="097EFF"/>
    <a:srgbClr val="1431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1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4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8D4177-4657-1A4E-A921-DE8A62DA0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CD6553-ECE3-40CA-B942-299F8AE1563A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374874-739E-4FF2-A7F3-377340135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FE68F1-7434-4606-8714-62B4CE9435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236E0C-4FEA-47A6-A298-3452F395A0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5B8387B4-4677-0648-895D-3D74086786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rgbClr val="0E2E58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CF0CE68A-E1C4-1145-A5AA-5D580F62FD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rgbClr val="0E2E58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</p:spTree>
    <p:extLst>
      <p:ext uri="{BB962C8B-B14F-4D97-AF65-F5344CB8AC3E}">
        <p14:creationId xmlns:p14="http://schemas.microsoft.com/office/powerpoint/2010/main" val="4142457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4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52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17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A804A0-1676-3C49-A32B-21DA7EDE2A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6B68A9A-A833-4ACB-8D44-8D5319773A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CFF2D0E-777B-4CB9-8108-B84D955D3B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BFD18A-AB7C-7747-B042-1E242B375525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378F33-5C8E-1B45-9834-51B30ABE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8ADCF7-5AF4-5049-A4F2-C6D139C5AD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39B684-7C63-8E49-8395-17F2996662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48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E88F3A-8881-404D-8783-B2D37DD61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110488D-957F-3C40-A68F-29D340A6D0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D8D57A0F-CAC3-FF47-B294-FF707EA526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00A70C-CBD7-1343-BB9B-44C68B67DC10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2BA6E0-D7B7-D746-BA8F-1E67048556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7588E0-9743-054F-846C-0338D0DEA7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6B1041-6D2E-EA4F-BD6D-34F8477A99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8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91E593FC-EA0C-B941-9D02-8466B11A04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1" cy="6858000"/>
          </a:xfrm>
          <a:prstGeom prst="rect">
            <a:avLst/>
          </a:prstGeom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9C52A903-1CF1-054F-9EA8-6D86F4549A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DB7A47C6-47CB-4646-AD8D-980AA62DD6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816B1F-7E47-FA48-A154-6BEA3394FF27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50FC3C-BF9A-6248-8C0F-CE9899303D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E8909F-C26F-8A4B-8139-AB1B3B6A26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89E7F4-00BA-9341-87A1-CA4C83095E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45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81BF5BC-39BD-41B4-95A9-2DFBCC6285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99921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8000C-2412-4415-B270-AF828BE834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7593238" y="6350793"/>
            <a:ext cx="5687469" cy="45719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FFF6138-AA80-408C-BCB6-50A66DB3A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5250" y="693738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rgbClr val="143157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6D9D0E8-27B5-4484-A3CB-83AE97E273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75250" y="1997075"/>
            <a:ext cx="5261723" cy="501650"/>
          </a:xfrm>
        </p:spPr>
        <p:txBody>
          <a:bodyPr>
            <a:normAutofit/>
          </a:bodyPr>
          <a:lstStyle>
            <a:lvl1pPr marL="0" indent="0">
              <a:buNone/>
              <a:defRPr sz="1800" i="1">
                <a:solidFill>
                  <a:srgbClr val="143157"/>
                </a:solidFill>
              </a:defRPr>
            </a:lvl1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B8FB795E-A8B3-417B-81D1-D864B27AABF1}"/>
              </a:ext>
            </a:extLst>
          </p:cNvPr>
          <p:cNvSpPr/>
          <p:nvPr userDrawn="1"/>
        </p:nvSpPr>
        <p:spPr>
          <a:xfrm rot="10800000">
            <a:off x="3869307" y="-1"/>
            <a:ext cx="1130613" cy="1126108"/>
          </a:xfrm>
          <a:prstGeom prst="rtTriangle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25A28D-557A-D14C-9A30-9101180026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93" y="5623263"/>
            <a:ext cx="2430172" cy="123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84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D1898D-4C12-4A66-B219-AE0A8BC5C1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57C2CD4-3AD5-4EC9-8A17-4D3550335D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0308" y="2513013"/>
            <a:ext cx="5495407" cy="915987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b="1" dirty="0"/>
              <a:t>Divider Title</a:t>
            </a:r>
            <a:endParaRPr lang="en-US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D7831FD9-1DCF-43D0-9835-41556B9E93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0308" y="3429000"/>
            <a:ext cx="5495407" cy="501650"/>
          </a:xfrm>
        </p:spPr>
        <p:txBody>
          <a:bodyPr>
            <a:normAutofit/>
          </a:bodyPr>
          <a:lstStyle>
            <a:lvl1pPr marL="0" indent="0" algn="ctr">
              <a:buNone/>
              <a:defRPr sz="1800" i="1">
                <a:solidFill>
                  <a:srgbClr val="143157"/>
                </a:solidFill>
              </a:defRPr>
            </a:lvl1pPr>
          </a:lstStyle>
          <a:p>
            <a:pPr lvl="0"/>
            <a:r>
              <a:rPr lang="en-US" dirty="0"/>
              <a:t>THIS IS A SUBHEAD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D83F30-E740-A54E-AB8C-DAC05E73DE92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24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440FF6-52C4-4F4C-8CF4-ADE48A054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512BD534-D0E2-4C08-84FD-D4D3AC6738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95137" y="464013"/>
            <a:ext cx="4821202" cy="599034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 of Contents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609FBE-DC60-40E8-99FA-D691CFB604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2738" y="1121827"/>
            <a:ext cx="1919208" cy="51059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66C245-639E-4C1F-9076-DE5568F480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014" y="1292225"/>
            <a:ext cx="4954326" cy="45942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EC991C-B24D-468E-A61E-17174036E8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5129" y="0"/>
            <a:ext cx="6087097" cy="6858000"/>
          </a:xfrm>
          <a:solidFill>
            <a:schemeClr val="bg1"/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/>
          <a:lstStyle>
            <a:lvl1pPr marL="0" indent="0" algn="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7D278B-5DFD-F74F-87F1-EE3A86762A90}"/>
              </a:ext>
            </a:extLst>
          </p:cNvPr>
          <p:cNvPicPr>
            <a:picLocks/>
          </p:cNvPicPr>
          <p:nvPr userDrawn="1"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540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58B6D6-77B5-4B4A-B233-B5BF6134069B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1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80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58B6D6-77B5-4B4A-B233-B5BF6134069B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075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3ACAB-13DB-B049-9E6E-DE62984E6546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848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3ACAB-13DB-B049-9E6E-DE62984E6546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032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D78793-F68F-4B38-90EB-C5A02593F8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7617"/>
            <a:ext cx="4951603" cy="51185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19062B98-6AB6-48E6-98CC-21BBBF9350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6316" y="458068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Page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E336ADC-6677-4543-9B74-CDDC926809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316" y="1347444"/>
            <a:ext cx="8461095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438A9-A84E-7B4E-B3CB-C46A7AF17F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56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ACCA2E5-982A-40DD-BF96-42DB250DD647}"/>
              </a:ext>
            </a:extLst>
          </p:cNvPr>
          <p:cNvSpPr/>
          <p:nvPr userDrawn="1"/>
        </p:nvSpPr>
        <p:spPr>
          <a:xfrm>
            <a:off x="8751094" y="3429000"/>
            <a:ext cx="3428999" cy="3428999"/>
          </a:xfrm>
          <a:prstGeom prst="rect">
            <a:avLst/>
          </a:prstGeom>
          <a:solidFill>
            <a:srgbClr val="143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  <a:ea typeface="Vitesse Light" charset="0"/>
              <a:cs typeface="Vitesse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9A93C-7889-4DB1-B44C-3AF7B9FEC5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4546618"/>
            <a:ext cx="4951603" cy="51185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4CEB750A-4971-426D-BB42-199A2D49C0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6228" y="3903566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C4E94FF-0745-451B-99A7-2B7C53F34A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6228" y="4788273"/>
            <a:ext cx="6993115" cy="1395711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336DA81-F26E-4703-85DD-47E2FCA2D5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6847AB5-0DA1-4133-8650-16D999902B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2888" y="4737099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D613D6A5-A435-4F7B-8F85-720BF57647A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 rot="16200000">
            <a:off x="7870826" y="3080446"/>
            <a:ext cx="1262063" cy="1262062"/>
            <a:chOff x="4966" y="1915"/>
            <a:chExt cx="795" cy="795"/>
          </a:xfrm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8FBA1E78-1695-452C-B470-22D3A9BF66C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966" y="1923"/>
              <a:ext cx="787" cy="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968B465-C324-4646-AEE0-2931B30DC3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03" y="2551"/>
              <a:ext cx="158" cy="159"/>
            </a:xfrm>
            <a:custGeom>
              <a:avLst/>
              <a:gdLst>
                <a:gd name="T0" fmla="*/ 0 w 176"/>
                <a:gd name="T1" fmla="*/ 176 h 176"/>
                <a:gd name="T2" fmla="*/ 0 w 176"/>
                <a:gd name="T3" fmla="*/ 176 h 176"/>
                <a:gd name="T4" fmla="*/ 176 w 176"/>
                <a:gd name="T5" fmla="*/ 176 h 176"/>
                <a:gd name="T6" fmla="*/ 176 w 176"/>
                <a:gd name="T7" fmla="*/ 0 h 176"/>
                <a:gd name="T8" fmla="*/ 0 w 176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76">
                  <a:moveTo>
                    <a:pt x="0" y="176"/>
                  </a:moveTo>
                  <a:lnTo>
                    <a:pt x="0" y="176"/>
                  </a:lnTo>
                  <a:lnTo>
                    <a:pt x="176" y="176"/>
                  </a:lnTo>
                  <a:lnTo>
                    <a:pt x="176" y="0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rgbClr val="2B1ED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8BB86E4-5FDC-4AF5-A63E-1BC33A40D2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4" y="2233"/>
              <a:ext cx="477" cy="477"/>
            </a:xfrm>
            <a:custGeom>
              <a:avLst/>
              <a:gdLst>
                <a:gd name="T0" fmla="*/ 0 w 529"/>
                <a:gd name="T1" fmla="*/ 529 h 529"/>
                <a:gd name="T2" fmla="*/ 0 w 529"/>
                <a:gd name="T3" fmla="*/ 529 h 529"/>
                <a:gd name="T4" fmla="*/ 178 w 529"/>
                <a:gd name="T5" fmla="*/ 529 h 529"/>
                <a:gd name="T6" fmla="*/ 529 w 529"/>
                <a:gd name="T7" fmla="*/ 178 h 529"/>
                <a:gd name="T8" fmla="*/ 529 w 529"/>
                <a:gd name="T9" fmla="*/ 0 h 529"/>
                <a:gd name="T10" fmla="*/ 0 w 529"/>
                <a:gd name="T11" fmla="*/ 52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529">
                  <a:moveTo>
                    <a:pt x="0" y="529"/>
                  </a:moveTo>
                  <a:lnTo>
                    <a:pt x="0" y="529"/>
                  </a:lnTo>
                  <a:lnTo>
                    <a:pt x="178" y="529"/>
                  </a:lnTo>
                  <a:lnTo>
                    <a:pt x="529" y="178"/>
                  </a:lnTo>
                  <a:lnTo>
                    <a:pt x="529" y="0"/>
                  </a:lnTo>
                  <a:lnTo>
                    <a:pt x="0" y="529"/>
                  </a:lnTo>
                  <a:close/>
                </a:path>
              </a:pathLst>
            </a:custGeom>
            <a:solidFill>
              <a:srgbClr val="2B1ED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38D109F-EE45-464D-BE6D-3FFF9ACDD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66" y="1915"/>
              <a:ext cx="795" cy="795"/>
            </a:xfrm>
            <a:custGeom>
              <a:avLst/>
              <a:gdLst>
                <a:gd name="T0" fmla="*/ 882 w 882"/>
                <a:gd name="T1" fmla="*/ 0 h 882"/>
                <a:gd name="T2" fmla="*/ 882 w 882"/>
                <a:gd name="T3" fmla="*/ 0 h 882"/>
                <a:gd name="T4" fmla="*/ 0 w 882"/>
                <a:gd name="T5" fmla="*/ 882 h 882"/>
                <a:gd name="T6" fmla="*/ 178 w 882"/>
                <a:gd name="T7" fmla="*/ 882 h 882"/>
                <a:gd name="T8" fmla="*/ 882 w 882"/>
                <a:gd name="T9" fmla="*/ 177 h 882"/>
                <a:gd name="T10" fmla="*/ 882 w 882"/>
                <a:gd name="T11" fmla="*/ 0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2" h="882">
                  <a:moveTo>
                    <a:pt x="882" y="0"/>
                  </a:moveTo>
                  <a:lnTo>
                    <a:pt x="882" y="0"/>
                  </a:lnTo>
                  <a:lnTo>
                    <a:pt x="0" y="882"/>
                  </a:lnTo>
                  <a:lnTo>
                    <a:pt x="178" y="882"/>
                  </a:lnTo>
                  <a:lnTo>
                    <a:pt x="882" y="17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2B1ED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939A167-50F0-D942-B096-82082E284B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799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A85A1F7-702A-49A4-963E-9B86BEB20D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4263" y="1450975"/>
            <a:ext cx="4629150" cy="48275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1B37-9B57-4F17-974E-B889B88AF1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1135" y="1222703"/>
            <a:ext cx="4951603" cy="51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183A94-2276-47CB-8852-0627819B31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7566" y="4533577"/>
            <a:ext cx="1745172" cy="1745172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232C5EC-9F2E-4F0A-8910-2522B656F7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1109F48F-E7B7-4BAF-8651-F7A3E31001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9159" y="1468526"/>
            <a:ext cx="6055151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54AD53-7742-B44B-ACBE-5A51B2A73E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04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69F112-C8F5-4070-95E4-FD7424E404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5334000" y="1"/>
            <a:ext cx="6858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FB3672-AB1D-4A8A-9A5D-ABD958AAE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624" y="1254305"/>
            <a:ext cx="4951603" cy="5118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07D95A90-868F-4B8A-A898-602B6054A8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24C9DC9-7061-4552-A3A2-33F7EBC574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436" y="1733092"/>
            <a:ext cx="4048899" cy="4007291"/>
          </a:xfrm>
        </p:spPr>
        <p:txBody>
          <a:bodyPr/>
          <a:lstStyle>
            <a:lvl1pPr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7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64617D0-A8FA-4DB5-9B59-6242874B8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3444" y="1733092"/>
            <a:ext cx="6037262" cy="41470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5DB9B5-427A-774B-9458-B1CCD5D3D28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983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1E2370-636D-441C-94FA-C4B8A100BE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F1E8987-B567-4B6B-9FCD-6444D32841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A6F9F54E-573D-4F95-A349-F6FBD3F223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9159" y="1468526"/>
            <a:ext cx="6055151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314C2F7-FE92-4B5B-BBF0-F22986EE88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090" y="1656072"/>
            <a:ext cx="2718766" cy="2643747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F9D78B37-8A0D-4771-8480-C130748D04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66493" y="3465215"/>
            <a:ext cx="2718766" cy="2643747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33C3F7-0B1F-48DA-A16D-83ED913E41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1233730" y="3952702"/>
            <a:ext cx="1249226" cy="12492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81BEC5-5344-C844-881C-78567904B98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258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D70D14-390A-4703-899F-47F2134FAF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23D5516-AA4E-4EEA-9A22-5FF11567BB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0C88692-E394-40F4-BFB1-BB3DF41F70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436" y="1733092"/>
            <a:ext cx="4048899" cy="4007291"/>
          </a:xfrm>
        </p:spPr>
        <p:txBody>
          <a:bodyPr/>
          <a:lstStyle>
            <a:lvl1pPr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7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AF710A-030E-4009-90C5-EBA15F54CA0C}"/>
              </a:ext>
            </a:extLst>
          </p:cNvPr>
          <p:cNvSpPr/>
          <p:nvPr userDrawn="1"/>
        </p:nvSpPr>
        <p:spPr>
          <a:xfrm>
            <a:off x="6102096" y="0"/>
            <a:ext cx="6089904" cy="6853853"/>
          </a:xfrm>
          <a:prstGeom prst="rect">
            <a:avLst/>
          </a:prstGeom>
          <a:solidFill>
            <a:srgbClr val="143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9701DAF-5E85-44BB-9B73-85430B6CE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0953" y="4567853"/>
            <a:ext cx="3044952" cy="2286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7E54AA6D-DA2D-4A2F-B561-8450A9E5BE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0079" y="2277706"/>
            <a:ext cx="3042892" cy="2286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7C1E6DC0-05D4-40F9-9D4D-36AD300079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7048" y="-1"/>
            <a:ext cx="3044952" cy="2286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A79A9DFF-C52B-48A4-881C-E464F6E5EE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1732" y="3015575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25302AB3-07A1-4FE0-BBA9-E68B303523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91866" y="696434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0976666C-95CC-455F-A77E-5F564A4B0B6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1866" y="5236412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17D2AF-01F7-4C4D-8352-7FF3F4096F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491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74485F-0AEF-4ADE-92FD-76DBF598D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79655664-8D53-469A-9470-BA10065DF8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Infographic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94ADB638-9FA7-4946-8522-D1782594FD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436" y="1733092"/>
            <a:ext cx="4942026" cy="4007291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3" name="Chart Placeholder 12">
            <a:extLst>
              <a:ext uri="{FF2B5EF4-FFF2-40B4-BE49-F238E27FC236}">
                <a16:creationId xmlns:a16="http://schemas.microsoft.com/office/drawing/2014/main" id="{9A63D19B-4B2E-444C-A116-88CB2624FBB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518275" y="710064"/>
            <a:ext cx="5394325" cy="50303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D40969-9179-C047-BF00-A8278D4B35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29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98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EF8C3D-63F3-42D9-B45F-6D6B7EACB1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A6EF426F-942F-45BE-A72B-2DEA4C3425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Infographic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F7EA0A-5699-4ADF-B93D-54857AC0FE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700000">
            <a:off x="9113355" y="2266756"/>
            <a:ext cx="1768534" cy="8922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C1D0C3-F72F-4B9A-AEAD-746B3A092B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6438845" y="2631609"/>
            <a:ext cx="1768534" cy="8922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80EB42-6359-42D2-B90C-CF8B673B00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3500000">
            <a:off x="3700156" y="2889296"/>
            <a:ext cx="1768534" cy="8922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64E9EF-3D5C-4F2B-A5FA-E52703CDF8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95042" y="2443180"/>
            <a:ext cx="1768534" cy="892232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BC203AD-4CF0-4CBB-9781-168246A095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9146" y="2425647"/>
            <a:ext cx="863600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9</a:t>
            </a:r>
            <a:endParaRPr lang="en-US" dirty="0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302AE9A-3BCF-4E29-B416-695983655E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3096" y="2427119"/>
            <a:ext cx="1528963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17</a:t>
            </a:r>
            <a:endParaRPr lang="en-US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51E6595-4710-47FE-BB4E-BAB1B935F9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58630" y="2427119"/>
            <a:ext cx="1528963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36</a:t>
            </a:r>
            <a:endParaRPr lang="en-US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221B24B-D5B9-4375-9BB1-466C6C905B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9254" y="2425646"/>
            <a:ext cx="863600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2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153AA34-B0FD-4DC0-8C6F-E09E10C7E1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86659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DE1256B8-04E3-4A74-AE71-1905ED27C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40880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5F62437E-3378-4A78-ADFB-F9EEFFAE16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2517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1743FF1C-F0E0-4973-80B7-0617CED140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24154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37A461C-E82B-BD42-9B9F-C22737B5517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281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4358C2-B592-4E2D-A562-F3E67479FE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001CEEE-F0D0-4EA7-B149-A53185B0BF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Infographic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1252DC8-7098-4BCF-B826-610D2C6702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9159" y="1468526"/>
            <a:ext cx="6055151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0" name="Chart Placeholder 12">
            <a:extLst>
              <a:ext uri="{FF2B5EF4-FFF2-40B4-BE49-F238E27FC236}">
                <a16:creationId xmlns:a16="http://schemas.microsoft.com/office/drawing/2014/main" id="{F55C8266-7965-46DD-8B9A-4627A7E90BEB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904167" y="1468525"/>
            <a:ext cx="4791678" cy="4594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FBF87C-91AB-8E4B-B4E9-2C4E838889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93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2C3B69-7864-4697-9C8A-4FD69E857E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147C71-3563-4AC2-BEDA-967406328C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356BB0DC-7DBB-496E-9B5E-59997C8137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60A5F568-05C1-44EE-B80A-C6EBC94317A6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727075" y="1603375"/>
            <a:ext cx="7742238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BD371443-8FD5-402D-A59F-252F390FFE2B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27075" y="4602163"/>
            <a:ext cx="4130675" cy="15732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4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1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8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42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58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18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11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4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664" r:id="rId13"/>
    <p:sldLayoutId id="2147483665" r:id="rId14"/>
    <p:sldLayoutId id="2147483666" r:id="rId15"/>
    <p:sldLayoutId id="2147483650" r:id="rId16"/>
    <p:sldLayoutId id="2147483651" r:id="rId17"/>
    <p:sldLayoutId id="2147483652" r:id="rId18"/>
    <p:sldLayoutId id="2147483707" r:id="rId19"/>
    <p:sldLayoutId id="2147483708" r:id="rId20"/>
    <p:sldLayoutId id="2147483706" r:id="rId21"/>
    <p:sldLayoutId id="2147483709" r:id="rId22"/>
    <p:sldLayoutId id="2147483653" r:id="rId23"/>
    <p:sldLayoutId id="2147483654" r:id="rId24"/>
    <p:sldLayoutId id="2147483655" r:id="rId25"/>
    <p:sldLayoutId id="2147483656" r:id="rId26"/>
    <p:sldLayoutId id="2147483657" r:id="rId27"/>
    <p:sldLayoutId id="2147483658" r:id="rId28"/>
    <p:sldLayoutId id="2147483659" r:id="rId29"/>
    <p:sldLayoutId id="2147483660" r:id="rId30"/>
    <p:sldLayoutId id="2147483661" r:id="rId31"/>
    <p:sldLayoutId id="2147483662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CPScZgIFYxuuqj8IsPpgeQ" TargetMode="External"/><Relationship Id="rId2" Type="http://schemas.openxmlformats.org/officeDocument/2006/relationships/hyperlink" Target="https://www.youtube.com/channel/UCDjWhwewESyX335Rp6B1PEw" TargetMode="Externa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ourses.csail.mit.edu/6.857/2016/projects" TargetMode="External"/><Relationship Id="rId2" Type="http://schemas.openxmlformats.org/officeDocument/2006/relationships/hyperlink" Target="http://www.icir.org/vern/cs261n/project.html" TargetMode="Externa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hhaos.github.io/courses/CS872/assets/report-sample-2.pdf" TargetMode="External"/><Relationship Id="rId2" Type="http://schemas.openxmlformats.org/officeDocument/2006/relationships/hyperlink" Target="https://shhaos.github.io/courses/CS872/assets/report-sample-1.pdf" TargetMode="Externa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oaklandsok.github.io/" TargetMode="Externa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hhaos.github.io/courses/CS872/assets/review-sample-2.pdf" TargetMode="External"/><Relationship Id="rId2" Type="http://schemas.openxmlformats.org/officeDocument/2006/relationships/hyperlink" Target="https://shhaos.github.io/courses/CS872/assets/review-sample-1.pdf" TargetMode="Externa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F68C5-2E5A-3741-8B13-7E52F177B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018" y="1309278"/>
            <a:ext cx="10686525" cy="657225"/>
          </a:xfrm>
        </p:spPr>
        <p:txBody>
          <a:bodyPr/>
          <a:lstStyle/>
          <a:p>
            <a:r>
              <a:rPr lang="en-US" sz="4600" b="1" dirty="0">
                <a:latin typeface="Arial" panose="020B0604020202020204" pitchFamily="34" charset="0"/>
                <a:cs typeface="Arial" panose="020B0604020202020204" pitchFamily="34" charset="0"/>
              </a:rPr>
              <a:t>Computer and Network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E71B2-839B-AF45-B237-7F8A026E4F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56087" y="1981122"/>
            <a:ext cx="3679825" cy="657225"/>
          </a:xfrm>
        </p:spPr>
        <p:txBody>
          <a:bodyPr>
            <a:normAutofit/>
          </a:bodyPr>
          <a:lstStyle/>
          <a:p>
            <a:r>
              <a:rPr lang="en-US" altLang="zh-CN" sz="3200" b="1" i="0" dirty="0">
                <a:latin typeface="Arial" panose="020B0604020202020204" pitchFamily="34" charset="0"/>
                <a:cs typeface="Arial" panose="020B0604020202020204" pitchFamily="34" charset="0"/>
              </a:rPr>
              <a:t>Fall</a:t>
            </a:r>
            <a:r>
              <a:rPr lang="en-US" sz="3200" b="1" i="0" dirty="0">
                <a:latin typeface="Arial" panose="020B0604020202020204" pitchFamily="34" charset="0"/>
                <a:cs typeface="Arial" panose="020B0604020202020204" pitchFamily="34" charset="0"/>
              </a:rPr>
              <a:t> 2025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6BB6E20-F6B0-BB41-A5FE-288581ABFDB3}"/>
              </a:ext>
            </a:extLst>
          </p:cNvPr>
          <p:cNvSpPr txBox="1">
            <a:spLocks/>
          </p:cNvSpPr>
          <p:nvPr/>
        </p:nvSpPr>
        <p:spPr>
          <a:xfrm>
            <a:off x="2159676" y="758819"/>
            <a:ext cx="7901213" cy="618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rgbClr val="0E2E58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CS 7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72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/8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72: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Advanced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C73E048-DA44-BB47-9844-3E4F20B1121A}"/>
              </a:ext>
            </a:extLst>
          </p:cNvPr>
          <p:cNvSpPr txBox="1">
            <a:spLocks/>
          </p:cNvSpPr>
          <p:nvPr/>
        </p:nvSpPr>
        <p:spPr>
          <a:xfrm>
            <a:off x="2159676" y="3921671"/>
            <a:ext cx="7901213" cy="440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rgbClr val="0E2E58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Instructor: Shuai Hao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20BB519-C72A-0149-A2D4-ADBCBB101692}"/>
              </a:ext>
            </a:extLst>
          </p:cNvPr>
          <p:cNvSpPr txBox="1">
            <a:spLocks/>
          </p:cNvSpPr>
          <p:nvPr/>
        </p:nvSpPr>
        <p:spPr>
          <a:xfrm>
            <a:off x="2159676" y="4362298"/>
            <a:ext cx="7901213" cy="657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rgbClr val="0E2E58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shao@odu.edu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www.cs.odu.edu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/~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haos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B0333FE-BBF8-CC44-858C-203EDD85BCD4}"/>
              </a:ext>
            </a:extLst>
          </p:cNvPr>
          <p:cNvSpPr txBox="1">
            <a:spLocks/>
          </p:cNvSpPr>
          <p:nvPr/>
        </p:nvSpPr>
        <p:spPr>
          <a:xfrm>
            <a:off x="2159676" y="2750361"/>
            <a:ext cx="7901213" cy="657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rgbClr val="0E2E58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Link: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shhaos.github.io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872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netsec-fall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25.html</a:t>
            </a:r>
          </a:p>
        </p:txBody>
      </p:sp>
    </p:spTree>
    <p:extLst>
      <p:ext uri="{BB962C8B-B14F-4D97-AF65-F5344CB8AC3E}">
        <p14:creationId xmlns:p14="http://schemas.microsoft.com/office/powerpoint/2010/main" val="2477447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n-US" sz="3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EDEA564-26AE-EE4C-AFEE-5161A4A67F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38"/>
            <a:ext cx="10395740" cy="25249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Basic Presentation Structure</a:t>
            </a: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Motivation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work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Technical background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Proposed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approaches/Major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contribution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Evaluation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results/discussion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Conclusion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Extension</a:t>
            </a:r>
            <a:endParaRPr lang="en-US" sz="2200" spc="-20" dirty="0">
              <a:solidFill>
                <a:srgbClr val="2E4860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37515FC-0F2D-AE43-8654-FC13B28CE72B}"/>
              </a:ext>
            </a:extLst>
          </p:cNvPr>
          <p:cNvSpPr txBox="1">
            <a:spLocks/>
          </p:cNvSpPr>
          <p:nvPr/>
        </p:nvSpPr>
        <p:spPr>
          <a:xfrm>
            <a:off x="956202" y="4150725"/>
            <a:ext cx="10395740" cy="1724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You could do more</a:t>
            </a: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History/evolution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relevant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techniques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Comparison/complementary study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Following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work</a:t>
            </a:r>
            <a:endParaRPr lang="en-US" sz="2200" spc="-20" dirty="0">
              <a:solidFill>
                <a:srgbClr val="2E4860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3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n-US" sz="3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EDEA564-26AE-EE4C-AFEE-5161A4A67F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39"/>
            <a:ext cx="10395740" cy="456671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Colloquium-style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Presentations</a:t>
            </a: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~60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mins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+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discussion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Using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your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own slides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Including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course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information,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original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authors,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presenter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your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title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page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Need to see more well-presented seminar talks?</a:t>
            </a: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Stanford </a:t>
            </a:r>
            <a:r>
              <a:rPr lang="en-US" altLang="zh-CN" sz="2200" spc="-20" dirty="0" err="1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NetSeminar</a:t>
            </a:r>
            <a:endParaRPr lang="en-US" altLang="zh-CN" sz="2200" spc="-20" dirty="0">
              <a:solidFill>
                <a:srgbClr val="2E4860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1033463" lvl="3" indent="-23018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1800" dirty="0">
                <a:hlinkClick r:id="rId2"/>
              </a:rPr>
              <a:t>https://www.youtube.com/channel/UCDjWhwewESyX335Rp6B1PEw</a:t>
            </a:r>
            <a:endParaRPr lang="en-US" altLang="zh-CN" sz="1800" spc="-20" dirty="0">
              <a:solidFill>
                <a:srgbClr val="2E4860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576263" lvl="2" indent="-230188">
              <a:lnSpc>
                <a:spcPct val="100000"/>
              </a:lnSpc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Cornell-Princeton Center for Network Programming</a:t>
            </a:r>
          </a:p>
          <a:p>
            <a:pPr marL="1033463" lvl="3" indent="-23018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1800" dirty="0">
                <a:hlinkClick r:id="rId3"/>
              </a:rPr>
              <a:t>https://www.youtube.com/channel/UCCPScZgIFYxuuqj8IsPpgeQ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770280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Report</a:t>
            </a:r>
            <a:endParaRPr lang="en-US" sz="3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CA8CF0E-7F08-0644-B6E4-00B6945292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39"/>
            <a:ext cx="10054305" cy="449726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A formal technical paper</a:t>
            </a: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Using formal IEEE or ACM conference template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Writing with Latex!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Progress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Define your topic: problem statement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Paper structure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Preliminary results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Final report</a:t>
            </a: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final</a:t>
            </a:r>
            <a:r>
              <a:rPr lang="zh-CN" altLang="en-US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presentation</a:t>
            </a:r>
            <a:r>
              <a:rPr lang="zh-CN" altLang="en-US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your</a:t>
            </a:r>
            <a:r>
              <a:rPr lang="zh-CN" altLang="en-US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report</a:t>
            </a:r>
            <a:r>
              <a:rPr lang="zh-CN" altLang="en-US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at</a:t>
            </a:r>
            <a:r>
              <a:rPr lang="zh-CN" altLang="en-US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last</a:t>
            </a:r>
            <a:r>
              <a:rPr lang="zh-CN" altLang="en-US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lecture</a:t>
            </a:r>
            <a:r>
              <a:rPr lang="zh-CN" altLang="en-US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(~5</a:t>
            </a:r>
            <a:r>
              <a:rPr lang="zh-CN" altLang="en-US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min)</a:t>
            </a:r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7724957D-DE54-3640-AB2C-E6B817E124A0}"/>
              </a:ext>
            </a:extLst>
          </p:cNvPr>
          <p:cNvSpPr/>
          <p:nvPr/>
        </p:nvSpPr>
        <p:spPr>
          <a:xfrm>
            <a:off x="6001572" y="3429000"/>
            <a:ext cx="188856" cy="682924"/>
          </a:xfrm>
          <a:prstGeom prst="rightBrace">
            <a:avLst>
              <a:gd name="adj1" fmla="val 3481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09A52A-8720-D64B-B462-380E7FBBE94D}"/>
              </a:ext>
            </a:extLst>
          </p:cNvPr>
          <p:cNvSpPr txBox="1"/>
          <p:nvPr/>
        </p:nvSpPr>
        <p:spPr>
          <a:xfrm>
            <a:off x="6276621" y="3585796"/>
            <a:ext cx="226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First Due</a:t>
            </a:r>
            <a:r>
              <a:rPr kumimoji="1" lang="zh-CN" altLang="en-US" dirty="0"/>
              <a:t> </a:t>
            </a:r>
            <a:r>
              <a:rPr kumimoji="1" lang="en-US" altLang="zh-CN" dirty="0"/>
              <a:t>(10/11)</a:t>
            </a:r>
            <a:endParaRPr kumimoji="1" lang="zh-CN" altLang="en-US" dirty="0"/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8469471A-C48A-E24F-8FC3-4B2114772D90}"/>
              </a:ext>
            </a:extLst>
          </p:cNvPr>
          <p:cNvSpPr/>
          <p:nvPr/>
        </p:nvSpPr>
        <p:spPr>
          <a:xfrm>
            <a:off x="6276622" y="4258734"/>
            <a:ext cx="188856" cy="682924"/>
          </a:xfrm>
          <a:prstGeom prst="rightBrace">
            <a:avLst>
              <a:gd name="adj1" fmla="val 3481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86E1DD-0BF3-8B4A-A581-7B5578320CA7}"/>
              </a:ext>
            </a:extLst>
          </p:cNvPr>
          <p:cNvSpPr txBox="1"/>
          <p:nvPr/>
        </p:nvSpPr>
        <p:spPr>
          <a:xfrm>
            <a:off x="6564489" y="4415530"/>
            <a:ext cx="124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Final Due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1550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Report</a:t>
            </a:r>
            <a:endParaRPr lang="en-US" sz="3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CA8CF0E-7F08-0644-B6E4-00B6945292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39"/>
            <a:ext cx="10395740" cy="449726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Do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research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Analysis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/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Assessment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Measurement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Prototyping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endParaRPr lang="en-US" altLang="zh-CN" sz="2200" spc="-20" dirty="0">
              <a:solidFill>
                <a:srgbClr val="2E4860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Optional: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Pursue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joint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project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with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other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course</a:t>
            </a: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Getting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approval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from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other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instructor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Schedule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joint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meeting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both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instructors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present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your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idea</a:t>
            </a:r>
          </a:p>
        </p:txBody>
      </p:sp>
    </p:spTree>
    <p:extLst>
      <p:ext uri="{BB962C8B-B14F-4D97-AF65-F5344CB8AC3E}">
        <p14:creationId xmlns:p14="http://schemas.microsoft.com/office/powerpoint/2010/main" val="4291583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Report</a:t>
            </a:r>
            <a:endParaRPr lang="en-US" sz="3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331EE-6E26-0A42-926B-32346993EF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39"/>
            <a:ext cx="10395740" cy="456671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Examples of projects</a:t>
            </a: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UC Berkeley CS 261N: Internet/Network Security</a:t>
            </a:r>
          </a:p>
          <a:p>
            <a:pPr marL="1033463" lvl="3" indent="-23018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1800" dirty="0">
                <a:hlinkClick r:id="rId2"/>
              </a:rPr>
              <a:t>http://www.icir.org/vern/cs261n/project.html</a:t>
            </a:r>
            <a:endParaRPr lang="en-US" altLang="zh-CN" sz="1800" spc="-20" dirty="0">
              <a:solidFill>
                <a:srgbClr val="2E4860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576263" lvl="2" indent="-230188">
              <a:lnSpc>
                <a:spcPct val="100000"/>
              </a:lnSpc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MIT 6.875: Computer and Network Security</a:t>
            </a:r>
          </a:p>
          <a:p>
            <a:pPr marL="1033463" lvl="3" indent="-23018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1800" dirty="0">
                <a:hlinkClick r:id="rId3"/>
              </a:rPr>
              <a:t>http://courses.csail.mit.edu/6.857/2016/projects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308528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Report</a:t>
            </a:r>
            <a:endParaRPr lang="en-US" sz="3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331EE-6E26-0A42-926B-32346993EF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39"/>
            <a:ext cx="10395740" cy="19867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Survey Paper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Comprehensive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thoughtful literature survey of a particular topic</a:t>
            </a:r>
          </a:p>
          <a:p>
            <a:pPr marL="576263" lvl="2" indent="-230188">
              <a:lnSpc>
                <a:spcPct val="100000"/>
              </a:lnSpc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Touching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State-of-the-art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200" spc="-20" dirty="0">
              <a:solidFill>
                <a:srgbClr val="2E48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6263" lvl="2" indent="-230188">
              <a:lnSpc>
                <a:spcPct val="100000"/>
              </a:lnSpc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Connecting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your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potential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research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interests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6BDD92-BF66-C1F9-9659-CA51C240495B}"/>
              </a:ext>
            </a:extLst>
          </p:cNvPr>
          <p:cNvSpPr txBox="1"/>
          <p:nvPr/>
        </p:nvSpPr>
        <p:spPr>
          <a:xfrm>
            <a:off x="9099406" y="5232261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Sample1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Sample2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28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Report</a:t>
            </a:r>
            <a:endParaRPr lang="en-US" sz="3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331EE-6E26-0A42-926B-32346993EF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39"/>
            <a:ext cx="10395740" cy="19867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Survey Paper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Comprehensive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thoughtful literature survey of a particular topic</a:t>
            </a:r>
          </a:p>
          <a:p>
            <a:pPr marL="576263" lvl="2" indent="-230188">
              <a:lnSpc>
                <a:spcPct val="100000"/>
              </a:lnSpc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Touching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State-of-the-art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200" spc="-20" dirty="0">
              <a:solidFill>
                <a:srgbClr val="2E48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6263" lvl="2" indent="-230188">
              <a:lnSpc>
                <a:spcPct val="100000"/>
              </a:lnSpc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Connecting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your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potential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research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interests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10B10-E2E8-A546-8730-569DD2FA28F7}"/>
              </a:ext>
            </a:extLst>
          </p:cNvPr>
          <p:cNvSpPr txBox="1">
            <a:spLocks/>
          </p:cNvSpPr>
          <p:nvPr/>
        </p:nvSpPr>
        <p:spPr>
          <a:xfrm>
            <a:off x="1485152" y="3612444"/>
            <a:ext cx="9600537" cy="1794934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Systematization of Knowledge (</a:t>
            </a:r>
            <a:r>
              <a:rPr lang="en-US" altLang="zh-CN" sz="2400" b="1" dirty="0" err="1">
                <a:solidFill>
                  <a:schemeClr val="accent1">
                    <a:lumMod val="50000"/>
                  </a:schemeClr>
                </a:solidFill>
              </a:rPr>
              <a:t>SoK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Introduced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by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IEEE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Security and Privacy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since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2010</a:t>
            </a:r>
          </a:p>
          <a:p>
            <a:pPr marL="576263" lvl="2" indent="-230188">
              <a:lnSpc>
                <a:spcPct val="100000"/>
              </a:lnSpc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Collection of </a:t>
            </a:r>
            <a:r>
              <a:rPr lang="en-US" altLang="zh-CN" sz="2200" spc="-20" dirty="0" err="1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SoK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papers from IEEE Security and Privacy</a:t>
            </a:r>
          </a:p>
          <a:p>
            <a:pPr marL="1033463" lvl="3" indent="-23018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1800" dirty="0">
                <a:hlinkClick r:id="rId2"/>
              </a:rPr>
              <a:t>https://oaklandsok.github.io/</a:t>
            </a:r>
            <a:endParaRPr lang="en-US" altLang="zh-CN" sz="1800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B18B1610-1262-024E-8B61-5258F45776D0}"/>
              </a:ext>
            </a:extLst>
          </p:cNvPr>
          <p:cNvCxnSpPr>
            <a:cxnSpLocks/>
          </p:cNvCxnSpPr>
          <p:nvPr/>
        </p:nvCxnSpPr>
        <p:spPr>
          <a:xfrm>
            <a:off x="1394841" y="3691467"/>
            <a:ext cx="0" cy="1603023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118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F42EA35-234A-C646-906C-FE7367B22431}"/>
              </a:ext>
            </a:extLst>
          </p:cNvPr>
          <p:cNvSpPr txBox="1">
            <a:spLocks/>
          </p:cNvSpPr>
          <p:nvPr/>
        </p:nvSpPr>
        <p:spPr>
          <a:xfrm>
            <a:off x="767022" y="1597508"/>
            <a:ext cx="10686525" cy="657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6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and Network Security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D102217-19DD-C249-B634-256BBC5F087F}"/>
              </a:ext>
            </a:extLst>
          </p:cNvPr>
          <p:cNvSpPr txBox="1">
            <a:spLocks/>
          </p:cNvSpPr>
          <p:nvPr/>
        </p:nvSpPr>
        <p:spPr>
          <a:xfrm>
            <a:off x="4256087" y="2457823"/>
            <a:ext cx="3679825" cy="65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Fall</a:t>
            </a:r>
            <a:r>
              <a:rPr lang="zh-CN" altLang="en-US" sz="3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</a:t>
            </a:r>
            <a:endParaRPr lang="en-US" sz="3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C703486-AB75-104F-B0DB-4FE6C74B8A1D}"/>
              </a:ext>
            </a:extLst>
          </p:cNvPr>
          <p:cNvSpPr txBox="1">
            <a:spLocks/>
          </p:cNvSpPr>
          <p:nvPr/>
        </p:nvSpPr>
        <p:spPr>
          <a:xfrm>
            <a:off x="2149675" y="1065805"/>
            <a:ext cx="7901213" cy="618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rgbClr val="0E2E58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 7</a:t>
            </a:r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72</a:t>
            </a:r>
            <a:r>
              <a:rPr lang="en-US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/8</a:t>
            </a:r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72: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</a:t>
            </a:r>
            <a:endParaRPr lang="en-US" sz="3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545C924A-2DF8-404E-8A55-44877E0514DE}"/>
              </a:ext>
            </a:extLst>
          </p:cNvPr>
          <p:cNvSpPr txBox="1">
            <a:spLocks/>
          </p:cNvSpPr>
          <p:nvPr/>
        </p:nvSpPr>
        <p:spPr>
          <a:xfrm>
            <a:off x="2159677" y="3786188"/>
            <a:ext cx="7901213" cy="817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rgbClr val="0E2E58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Link: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shhaos.github.io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courses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/CS</a:t>
            </a:r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872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netsec-fall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</a:t>
            </a:r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.html</a:t>
            </a:r>
          </a:p>
        </p:txBody>
      </p:sp>
    </p:spTree>
    <p:extLst>
      <p:ext uri="{BB962C8B-B14F-4D97-AF65-F5344CB8AC3E}">
        <p14:creationId xmlns:p14="http://schemas.microsoft.com/office/powerpoint/2010/main" val="3236410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Instructor – 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Shuai Hao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ED380C7-8879-3C45-A83B-540DE38FB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40"/>
            <a:ext cx="10395740" cy="155651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Ph.D.,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2017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--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College of William and Mary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</a:rPr>
              <a:t>Williamsburg,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</a:rPr>
              <a:t>VA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Postdoc,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2018 – 2019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–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CAID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A,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UC San Diego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</a:rPr>
              <a:t>La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</a:rPr>
              <a:t>Jolla,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</a:rPr>
              <a:t>CA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Research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08411BE4-5A75-5E44-9ED8-BABE8E1F91CE}"/>
              </a:ext>
            </a:extLst>
          </p:cNvPr>
          <p:cNvSpPr txBox="1"/>
          <p:nvPr/>
        </p:nvSpPr>
        <p:spPr>
          <a:xfrm>
            <a:off x="1124024" y="3164116"/>
            <a:ext cx="10317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8766" lvl="2" indent="-230177"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Applying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measurement,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empirical study,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and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data-driven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approach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(1)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understand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Internet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underlying Infrastructure and (2) to develop enhancement to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improve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Internet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performance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, robustness, and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security</a:t>
            </a:r>
            <a:endParaRPr lang="en-US" altLang="zh-CN" sz="2200" spc="-2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3787C9F9-CB73-9C40-840F-E9BCC1658C3D}"/>
              </a:ext>
            </a:extLst>
          </p:cNvPr>
          <p:cNvSpPr txBox="1"/>
          <p:nvPr/>
        </p:nvSpPr>
        <p:spPr>
          <a:xfrm>
            <a:off x="1629565" y="4312556"/>
            <a:ext cx="41261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89" lvl="3" indent="-169854">
              <a:buClr>
                <a:schemeClr val="tx2">
                  <a:lumMod val="40000"/>
                  <a:lumOff val="60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Internet Topology</a:t>
            </a:r>
            <a:endParaRPr lang="en" altLang="zh-CN" sz="2000" dirty="0">
              <a:solidFill>
                <a:srgbClr val="2E4860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228589" lvl="3" indent="-169854">
              <a:buClr>
                <a:schemeClr val="tx2">
                  <a:lumMod val="40000"/>
                  <a:lumOff val="60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Internet</a:t>
            </a:r>
            <a:r>
              <a:rPr lang="zh-CN" altLang="en-US" sz="200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Routing System</a:t>
            </a:r>
          </a:p>
          <a:p>
            <a:pPr marL="228589" lvl="3" indent="-169854">
              <a:buClr>
                <a:schemeClr val="tx2">
                  <a:lumMod val="40000"/>
                  <a:lumOff val="60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Domain Name System</a:t>
            </a:r>
          </a:p>
          <a:p>
            <a:pPr marL="228589" lvl="3" indent="-169854">
              <a:buClr>
                <a:schemeClr val="tx2">
                  <a:lumMod val="40000"/>
                  <a:lumOff val="60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Content Delivery Networks</a:t>
            </a:r>
            <a:endParaRPr lang="en" altLang="zh-CN" sz="2000" dirty="0">
              <a:solidFill>
                <a:srgbClr val="2E4860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8E7881FE-F3A1-A54B-9C06-68EB50316BBB}"/>
              </a:ext>
            </a:extLst>
          </p:cNvPr>
          <p:cNvSpPr txBox="1"/>
          <p:nvPr/>
        </p:nvSpPr>
        <p:spPr>
          <a:xfrm>
            <a:off x="6436277" y="4290254"/>
            <a:ext cx="41261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89" lvl="3" indent="-169854">
              <a:buClr>
                <a:schemeClr val="tx2">
                  <a:lumMod val="40000"/>
                  <a:lumOff val="60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Web Security and Privacy</a:t>
            </a:r>
            <a:endParaRPr lang="en" altLang="zh-CN" sz="2000" dirty="0">
              <a:solidFill>
                <a:srgbClr val="2E4860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228589" lvl="3" indent="-169854">
              <a:buClr>
                <a:schemeClr val="tx2">
                  <a:lumMod val="40000"/>
                  <a:lumOff val="60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Online Fraud</a:t>
            </a:r>
          </a:p>
          <a:p>
            <a:pPr marL="228589" lvl="3" indent="-169854">
              <a:buClr>
                <a:schemeClr val="tx2">
                  <a:lumMod val="40000"/>
                  <a:lumOff val="60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Underground E-Commerce</a:t>
            </a:r>
          </a:p>
          <a:p>
            <a:pPr marL="228589" lvl="3" indent="-169854">
              <a:buClr>
                <a:schemeClr val="tx2">
                  <a:lumMod val="40000"/>
                  <a:lumOff val="60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Cybercrime</a:t>
            </a:r>
            <a:endParaRPr lang="en" altLang="zh-CN" sz="2000" dirty="0">
              <a:solidFill>
                <a:srgbClr val="2E4860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341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5261723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this course is 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42FDA-75FF-274D-88DA-55846AB287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84275" y="1737743"/>
            <a:ext cx="4048899" cy="40072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Graduate-level course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Study classical and latest relevant research problems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Reading Research Papers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Reviewing/ Presenting papers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Writing Report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B15AE7C-7B47-3647-A4EC-331686697834}"/>
              </a:ext>
            </a:extLst>
          </p:cNvPr>
          <p:cNvSpPr txBox="1">
            <a:spLocks/>
          </p:cNvSpPr>
          <p:nvPr/>
        </p:nvSpPr>
        <p:spPr>
          <a:xfrm>
            <a:off x="6213992" y="550267"/>
            <a:ext cx="5261723" cy="690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baseline="0">
                <a:solidFill>
                  <a:srgbClr val="143157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this course is NOT …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E14FFCE-CE2D-D447-9814-E55D91988143}"/>
              </a:ext>
            </a:extLst>
          </p:cNvPr>
          <p:cNvSpPr txBox="1">
            <a:spLocks/>
          </p:cNvSpPr>
          <p:nvPr/>
        </p:nvSpPr>
        <p:spPr>
          <a:xfrm>
            <a:off x="6604284" y="1737743"/>
            <a:ext cx="4048899" cy="4007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rgbClr val="0E2E58">
                    <a:alpha val="55000"/>
                  </a:srgbClr>
                </a:solidFill>
              </a:rPr>
              <a:t>Listening-and-learning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rgbClr val="0E2E58">
                    <a:alpha val="55000"/>
                  </a:srgbClr>
                </a:solidFill>
              </a:rPr>
              <a:t>Textbook knowledge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rgbClr val="0E2E58">
                    <a:alpha val="55000"/>
                  </a:srgbClr>
                </a:solidFill>
              </a:rPr>
              <a:t>Knowledge-based Exam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1750DE7-E2A0-F343-A7FC-DFC20FFB1CAB}"/>
              </a:ext>
            </a:extLst>
          </p:cNvPr>
          <p:cNvSpPr txBox="1">
            <a:spLocks/>
          </p:cNvSpPr>
          <p:nvPr/>
        </p:nvSpPr>
        <p:spPr>
          <a:xfrm>
            <a:off x="6604283" y="3711571"/>
            <a:ext cx="4048899" cy="1331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Fundamental Background will be introduced </a:t>
            </a:r>
          </a:p>
        </p:txBody>
      </p:sp>
    </p:spTree>
    <p:extLst>
      <p:ext uri="{BB962C8B-B14F-4D97-AF65-F5344CB8AC3E}">
        <p14:creationId xmlns:p14="http://schemas.microsoft.com/office/powerpoint/2010/main" val="97261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CS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772/872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774303-0B95-2C4A-911D-2288B41662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40"/>
            <a:ext cx="10395740" cy="155651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Credits / Requirements</a:t>
            </a:r>
            <a:endParaRPr lang="en-US" sz="2400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Advanced Topics </a:t>
            </a:r>
            <a:endParaRPr lang="en-US" sz="24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Sitting on the frontier of popular research area</a:t>
            </a:r>
          </a:p>
        </p:txBody>
      </p:sp>
    </p:spTree>
    <p:extLst>
      <p:ext uri="{BB962C8B-B14F-4D97-AF65-F5344CB8AC3E}">
        <p14:creationId xmlns:p14="http://schemas.microsoft.com/office/powerpoint/2010/main" val="319525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CS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772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872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774303-0B95-2C4A-911D-2288B41662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40"/>
            <a:ext cx="10395740" cy="155651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Credits / Requirements</a:t>
            </a:r>
            <a:endParaRPr lang="en-US" sz="2400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Advanced Topics </a:t>
            </a:r>
            <a:endParaRPr lang="en-US" sz="24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Sitting on the frontier of popular research area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6D8D854-0569-9B47-A1DE-971BAEA0394A}"/>
              </a:ext>
            </a:extLst>
          </p:cNvPr>
          <p:cNvSpPr txBox="1">
            <a:spLocks/>
          </p:cNvSpPr>
          <p:nvPr/>
        </p:nvSpPr>
        <p:spPr>
          <a:xfrm>
            <a:off x="956202" y="3182258"/>
            <a:ext cx="10395740" cy="1556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Computer and Network Security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sz="2200" i="1" u="sng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Classical</a:t>
            </a:r>
            <a:r>
              <a:rPr 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&amp; </a:t>
            </a:r>
            <a:r>
              <a:rPr lang="en-US" sz="2200" i="1" u="sng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Emerging</a:t>
            </a:r>
            <a:r>
              <a:rPr 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Research area</a:t>
            </a: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sz="2200" i="1" u="sng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Fundamental</a:t>
            </a:r>
            <a:r>
              <a:rPr 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&amp; </a:t>
            </a:r>
            <a:r>
              <a:rPr lang="en-US" sz="2200" i="1" u="sng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practical</a:t>
            </a:r>
            <a:r>
              <a:rPr 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problems that are related to most areas of development </a:t>
            </a:r>
          </a:p>
        </p:txBody>
      </p:sp>
    </p:spTree>
    <p:extLst>
      <p:ext uri="{BB962C8B-B14F-4D97-AF65-F5344CB8AC3E}">
        <p14:creationId xmlns:p14="http://schemas.microsoft.com/office/powerpoint/2010/main" val="1605453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US" sz="3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774303-0B95-2C4A-911D-2288B41662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40"/>
            <a:ext cx="10395740" cy="5387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Premier Conferences in Networking &amp; Security</a:t>
            </a:r>
            <a:endParaRPr lang="en-US" sz="24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78FC5B-B95A-A438-8DFE-A78979757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919" y="2164466"/>
            <a:ext cx="7772400" cy="3868928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E0834D2C-B509-4849-9E2D-3CCCC928D14B}"/>
              </a:ext>
            </a:extLst>
          </p:cNvPr>
          <p:cNvCxnSpPr>
            <a:cxnSpLocks/>
          </p:cNvCxnSpPr>
          <p:nvPr/>
        </p:nvCxnSpPr>
        <p:spPr>
          <a:xfrm>
            <a:off x="2844411" y="4395104"/>
            <a:ext cx="7072923" cy="0"/>
          </a:xfrm>
          <a:prstGeom prst="line">
            <a:avLst/>
          </a:prstGeom>
          <a:ln w="19050">
            <a:solidFill>
              <a:srgbClr val="C00000">
                <a:alpha val="30000"/>
              </a:srgb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06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Course Workloads</a:t>
            </a:r>
            <a:endParaRPr lang="en-US" sz="3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774303-0B95-2C4A-911D-2288B41662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39"/>
            <a:ext cx="10395740" cy="38838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Course Presentations</a:t>
            </a: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Teach us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Paper Reviews</a:t>
            </a:r>
            <a:endParaRPr lang="en-US" sz="24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Gain Insights &amp; practice your duty</a:t>
            </a:r>
          </a:p>
          <a:p>
            <a:pPr marL="228600" lvl="2">
              <a:lnSpc>
                <a:spcPct val="100000"/>
              </a:lnSpc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Final Report</a:t>
            </a: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Write a paper/survey</a:t>
            </a:r>
          </a:p>
        </p:txBody>
      </p:sp>
    </p:spTree>
    <p:extLst>
      <p:ext uri="{BB962C8B-B14F-4D97-AF65-F5344CB8AC3E}">
        <p14:creationId xmlns:p14="http://schemas.microsoft.com/office/powerpoint/2010/main" val="243081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Paper Review</a:t>
            </a:r>
            <a:endParaRPr lang="en-US" sz="3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358FE91-B047-DD41-9145-5ADB72EE1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39"/>
            <a:ext cx="10395740" cy="449726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Summarize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main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idea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Problem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they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solved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Approach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they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took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(what’s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novelty)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How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did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they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evaluate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Pros &amp; Cons: </a:t>
            </a:r>
            <a:r>
              <a:rPr lang="en-US" altLang="zh-CN" sz="24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Which parts you like &amp; don’t like</a:t>
            </a: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Methodology? Reasonable Experiment design? Solid results?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Any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ways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improve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1350476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Paper Review</a:t>
            </a:r>
            <a:endParaRPr lang="en-US" sz="3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358FE91-B047-DD41-9145-5ADB72EE1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39"/>
            <a:ext cx="10395740" cy="449726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Summarize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main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idea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Problem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they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solved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Approach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they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took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(what’s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novelty)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How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did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they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evaluate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Pros &amp; Cons: </a:t>
            </a:r>
            <a:r>
              <a:rPr lang="en-US" altLang="zh-CN" sz="24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Which parts you like &amp; don’t like</a:t>
            </a: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Methodology? Reasonable Experiment design? Solid results?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Any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ways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improve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work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3BE9672-D319-9C41-A582-5A16E886E2E6}"/>
              </a:ext>
            </a:extLst>
          </p:cNvPr>
          <p:cNvSpPr txBox="1">
            <a:spLocks/>
          </p:cNvSpPr>
          <p:nvPr/>
        </p:nvSpPr>
        <p:spPr>
          <a:xfrm>
            <a:off x="956201" y="4831927"/>
            <a:ext cx="10395740" cy="1036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Real</a:t>
            </a:r>
            <a:r>
              <a:rPr lang="zh-CN" altLang="en-US" sz="2400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public</a:t>
            </a:r>
            <a:r>
              <a:rPr lang="zh-CN" altLang="en-US" sz="2400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conference</a:t>
            </a:r>
            <a:r>
              <a:rPr lang="zh-CN" altLang="en-US" sz="2400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reviews</a:t>
            </a:r>
          </a:p>
          <a:p>
            <a:pPr marL="576263" lvl="2" indent="-230188">
              <a:lnSpc>
                <a:spcPct val="11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ACM</a:t>
            </a:r>
            <a:r>
              <a:rPr lang="zh-CN" altLang="en-US" sz="2200" spc="-20">
                <a:solidFill>
                  <a:srgbClr val="2E48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IMC</a:t>
            </a:r>
            <a:r>
              <a:rPr lang="zh-CN" altLang="en-US" sz="2200" spc="-20">
                <a:solidFill>
                  <a:srgbClr val="2E48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>
                <a:solidFill>
                  <a:srgbClr val="2E48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2011</a:t>
            </a:r>
            <a:r>
              <a:rPr lang="zh-CN" altLang="en-US" sz="2200" spc="-20">
                <a:solidFill>
                  <a:srgbClr val="2E48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>
                <a:solidFill>
                  <a:srgbClr val="2E48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en-US" sz="2200" spc="-20">
                <a:solidFill>
                  <a:srgbClr val="2E48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>
                <a:solidFill>
                  <a:srgbClr val="2E48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2013</a:t>
            </a:r>
            <a:endParaRPr lang="en-US" altLang="zh-CN" sz="2200" spc="-20" dirty="0">
              <a:solidFill>
                <a:srgbClr val="2E4860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3D062-643A-0753-3B12-699384A1841F}"/>
              </a:ext>
            </a:extLst>
          </p:cNvPr>
          <p:cNvSpPr txBox="1"/>
          <p:nvPr/>
        </p:nvSpPr>
        <p:spPr>
          <a:xfrm>
            <a:off x="8341567" y="5165480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Sample1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Sample2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82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7273</TotalTime>
  <Words>705</Words>
  <Application>Microsoft Macintosh PowerPoint</Application>
  <PresentationFormat>Widescreen</PresentationFormat>
  <Paragraphs>138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 Light</vt:lpstr>
      <vt:lpstr>Arial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Austin Manganiello</dc:creator>
  <cp:lastModifiedBy>Hao, Shuai</cp:lastModifiedBy>
  <cp:revision>185</cp:revision>
  <dcterms:created xsi:type="dcterms:W3CDTF">2018-11-06T18:12:13Z</dcterms:created>
  <dcterms:modified xsi:type="dcterms:W3CDTF">2025-08-24T23:16:26Z</dcterms:modified>
</cp:coreProperties>
</file>